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wmv" ContentType="video/x-ms-wmv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1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1CF68-1074-4CDC-BB5C-A5A551FDC435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38E7C-E6EF-4E35-9598-D44CD4A960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97040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1CF68-1074-4CDC-BB5C-A5A551FDC435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38E7C-E6EF-4E35-9598-D44CD4A960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5400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1CF68-1074-4CDC-BB5C-A5A551FDC435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38E7C-E6EF-4E35-9598-D44CD4A960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4106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1CF68-1074-4CDC-BB5C-A5A551FDC435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38E7C-E6EF-4E35-9598-D44CD4A960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66681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1CF68-1074-4CDC-BB5C-A5A551FDC435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38E7C-E6EF-4E35-9598-D44CD4A960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114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1CF68-1074-4CDC-BB5C-A5A551FDC435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38E7C-E6EF-4E35-9598-D44CD4A960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02335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1CF68-1074-4CDC-BB5C-A5A551FDC435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38E7C-E6EF-4E35-9598-D44CD4A960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10137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1CF68-1074-4CDC-BB5C-A5A551FDC435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38E7C-E6EF-4E35-9598-D44CD4A960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10804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1CF68-1074-4CDC-BB5C-A5A551FDC435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38E7C-E6EF-4E35-9598-D44CD4A960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98911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1CF68-1074-4CDC-BB5C-A5A551FDC435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38E7C-E6EF-4E35-9598-D44CD4A960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58051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1CF68-1074-4CDC-BB5C-A5A551FDC435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38E7C-E6EF-4E35-9598-D44CD4A960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6412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31CF68-1074-4CDC-BB5C-A5A551FDC435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38E7C-E6EF-4E35-9598-D44CD4A960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41859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1.wmv"/><Relationship Id="rId2" Type="http://schemas.openxmlformats.org/officeDocument/2006/relationships/slideLayout" Target="../slideLayouts/slideLayout2.xml"/><Relationship Id="rId1" Type="http://schemas.openxmlformats.org/officeDocument/2006/relationships/video" Target="../media/media1.wmv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Rube Goldberg Machine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By: Nathan Moran, Mike Duong, Matt </a:t>
            </a:r>
            <a:r>
              <a:rPr lang="en-US" dirty="0" err="1" smtClean="0">
                <a:solidFill>
                  <a:schemeClr val="bg1"/>
                </a:solidFill>
              </a:rPr>
              <a:t>Jakel</a:t>
            </a:r>
            <a:r>
              <a:rPr lang="en-US" dirty="0" smtClean="0">
                <a:solidFill>
                  <a:schemeClr val="bg1"/>
                </a:solidFill>
              </a:rPr>
              <a:t>, and Tony </a:t>
            </a:r>
            <a:r>
              <a:rPr lang="en-US" dirty="0" err="1" smtClean="0">
                <a:solidFill>
                  <a:schemeClr val="bg1"/>
                </a:solidFill>
              </a:rPr>
              <a:t>Zommer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0785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Overall Efficiency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TextBox 3"/>
              <p:cNvSpPr txBox="1"/>
              <p:nvPr/>
            </p:nvSpPr>
            <p:spPr>
              <a:xfrm>
                <a:off x="1295400" y="4419600"/>
                <a:ext cx="6248400" cy="17938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540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5400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5400" b="0" i="0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Energy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5400" b="0" i="0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Out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5400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5400" b="0" i="0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Energy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5400" b="0" i="0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In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54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4419600"/>
                <a:ext cx="6248400" cy="1793824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1600200" y="2514600"/>
            <a:ext cx="609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solidFill>
                  <a:schemeClr val="bg1"/>
                </a:solidFill>
              </a:rPr>
              <a:t>Efficiency</a:t>
            </a:r>
            <a:r>
              <a:rPr lang="en-US" sz="4000" baseline="-25000" dirty="0" err="1" smtClean="0">
                <a:solidFill>
                  <a:schemeClr val="bg1"/>
                </a:solidFill>
              </a:rPr>
              <a:t>Total</a:t>
            </a:r>
            <a:r>
              <a:rPr lang="en-US" sz="4000" dirty="0" smtClean="0">
                <a:solidFill>
                  <a:schemeClr val="bg1"/>
                </a:solidFill>
              </a:rPr>
              <a:t> = </a:t>
            </a:r>
            <a:r>
              <a:rPr lang="en-US" sz="4000" dirty="0" smtClean="0">
                <a:solidFill>
                  <a:schemeClr val="bg1"/>
                </a:solidFill>
              </a:rPr>
              <a:t>0.0000391</a:t>
            </a:r>
            <a:r>
              <a:rPr lang="en-US" sz="4000" dirty="0" smtClean="0">
                <a:solidFill>
                  <a:schemeClr val="bg1"/>
                </a:solidFill>
              </a:rPr>
              <a:t>%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843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Citations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"Answers.com - At What Temperature Does Steel Wool Burn." </a:t>
            </a:r>
            <a:r>
              <a:rPr lang="en-US" sz="2000" dirty="0" smtClean="0">
                <a:solidFill>
                  <a:schemeClr val="bg1"/>
                </a:solidFill>
              </a:rPr>
              <a:t>	</a:t>
            </a:r>
            <a:r>
              <a:rPr lang="en-US" sz="2000" i="1" dirty="0" err="1" smtClean="0">
                <a:solidFill>
                  <a:schemeClr val="bg1"/>
                </a:solidFill>
              </a:rPr>
              <a:t>WikiAnswers</a:t>
            </a:r>
            <a:r>
              <a:rPr lang="en-US" sz="2000" i="1" dirty="0" smtClean="0">
                <a:solidFill>
                  <a:schemeClr val="bg1"/>
                </a:solidFill>
              </a:rPr>
              <a:t> </a:t>
            </a:r>
            <a:r>
              <a:rPr lang="en-US" sz="2000" i="1" dirty="0">
                <a:solidFill>
                  <a:schemeClr val="bg1"/>
                </a:solidFill>
              </a:rPr>
              <a:t>- The Q&amp;A Wiki</a:t>
            </a:r>
            <a:r>
              <a:rPr lang="en-US" sz="2000" dirty="0">
                <a:solidFill>
                  <a:schemeClr val="bg1"/>
                </a:solidFill>
              </a:rPr>
              <a:t>. Web. 10 Mar. 2011. </a:t>
            </a:r>
            <a:r>
              <a:rPr lang="en-US" sz="2000" dirty="0" smtClean="0">
                <a:solidFill>
                  <a:schemeClr val="bg1"/>
                </a:solidFill>
              </a:rPr>
              <a:t>	&lt;</a:t>
            </a:r>
            <a:r>
              <a:rPr lang="en-US" sz="2000" dirty="0">
                <a:solidFill>
                  <a:schemeClr val="bg1"/>
                </a:solidFill>
              </a:rPr>
              <a:t>http://</a:t>
            </a:r>
            <a:r>
              <a:rPr lang="en-US" sz="2000" dirty="0" smtClean="0">
                <a:solidFill>
                  <a:schemeClr val="bg1"/>
                </a:solidFill>
              </a:rPr>
              <a:t>wiki.answers.com/Q/At_what_temperature_does_steel_wo	</a:t>
            </a:r>
            <a:r>
              <a:rPr lang="en-US" sz="2000" dirty="0" err="1" smtClean="0">
                <a:solidFill>
                  <a:schemeClr val="bg1"/>
                </a:solidFill>
              </a:rPr>
              <a:t>ol_burn</a:t>
            </a:r>
            <a:r>
              <a:rPr lang="en-US" sz="2000" dirty="0">
                <a:solidFill>
                  <a:schemeClr val="bg1"/>
                </a:solidFill>
              </a:rPr>
              <a:t>&gt;. </a:t>
            </a:r>
          </a:p>
          <a:p>
            <a:r>
              <a:rPr lang="en-US" sz="2000" dirty="0">
                <a:solidFill>
                  <a:schemeClr val="bg1"/>
                </a:solidFill>
              </a:rPr>
              <a:t>Katherine, </a:t>
            </a:r>
            <a:r>
              <a:rPr lang="en-US" sz="2000" dirty="0" err="1">
                <a:solidFill>
                  <a:schemeClr val="bg1"/>
                </a:solidFill>
              </a:rPr>
              <a:t>Russel</a:t>
            </a:r>
            <a:r>
              <a:rPr lang="en-US" sz="2000" dirty="0">
                <a:solidFill>
                  <a:schemeClr val="bg1"/>
                </a:solidFill>
              </a:rPr>
              <a:t> J. </a:t>
            </a:r>
            <a:r>
              <a:rPr lang="en-US" sz="2000" i="1" dirty="0">
                <a:solidFill>
                  <a:schemeClr val="bg1"/>
                </a:solidFill>
              </a:rPr>
              <a:t>Are Good Electrical Insulators Also Good Thermal </a:t>
            </a:r>
            <a:r>
              <a:rPr lang="en-US" sz="2000" i="1" dirty="0" smtClean="0">
                <a:solidFill>
                  <a:schemeClr val="bg1"/>
                </a:solidFill>
              </a:rPr>
              <a:t>	Insulators</a:t>
            </a:r>
            <a:r>
              <a:rPr lang="en-US" sz="2000" i="1" dirty="0">
                <a:solidFill>
                  <a:schemeClr val="bg1"/>
                </a:solidFill>
              </a:rPr>
              <a:t>? A Study of Thermal Conductivity</a:t>
            </a:r>
            <a:r>
              <a:rPr lang="en-US" sz="2000" dirty="0">
                <a:solidFill>
                  <a:schemeClr val="bg1"/>
                </a:solidFill>
              </a:rPr>
              <a:t>. Rep. 2 Apr. 2006. Web. </a:t>
            </a:r>
            <a:r>
              <a:rPr lang="en-US" sz="2000" dirty="0" smtClean="0">
                <a:solidFill>
                  <a:schemeClr val="bg1"/>
                </a:solidFill>
              </a:rPr>
              <a:t>	10 </a:t>
            </a:r>
            <a:r>
              <a:rPr lang="en-US" sz="2000" dirty="0">
                <a:solidFill>
                  <a:schemeClr val="bg1"/>
                </a:solidFill>
              </a:rPr>
              <a:t>Mar. 2011</a:t>
            </a:r>
            <a:r>
              <a:rPr lang="en-US" sz="2000">
                <a:solidFill>
                  <a:schemeClr val="bg1"/>
                </a:solidFill>
              </a:rPr>
              <a:t>. </a:t>
            </a:r>
            <a:r>
              <a:rPr lang="en-US" sz="2000" smtClean="0">
                <a:solidFill>
                  <a:schemeClr val="bg1"/>
                </a:solidFill>
              </a:rPr>
              <a:t>	&lt;</a:t>
            </a:r>
            <a:r>
              <a:rPr lang="en-US" sz="2000" dirty="0">
                <a:solidFill>
                  <a:schemeClr val="bg1"/>
                </a:solidFill>
              </a:rPr>
              <a:t>http://www.usc.edu/CSSF/History/2006/Projects/J1535.pdf&gt;. </a:t>
            </a:r>
          </a:p>
          <a:p>
            <a:pPr marL="0" indent="0">
              <a:buNone/>
            </a:pP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404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Chemical        Electric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65246" y="1447800"/>
            <a:ext cx="5252509" cy="3939382"/>
          </a:xfrm>
        </p:spPr>
      </p:pic>
      <p:sp>
        <p:nvSpPr>
          <p:cNvPr id="4" name="Right Arrow 3"/>
          <p:cNvSpPr/>
          <p:nvPr/>
        </p:nvSpPr>
        <p:spPr>
          <a:xfrm>
            <a:off x="4448601" y="685800"/>
            <a:ext cx="685800" cy="304800"/>
          </a:xfrm>
          <a:prstGeom prst="rightArrow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71600" y="5486400"/>
            <a:ext cx="655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E=m(SE) SE=500,000 in a 9V battery         P=VI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Efficiency=.0819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1308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Electric       Heat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81200" y="1600200"/>
            <a:ext cx="4775200" cy="3581400"/>
          </a:xfrm>
        </p:spPr>
      </p:pic>
      <p:sp>
        <p:nvSpPr>
          <p:cNvPr id="4" name="Right Arrow 3"/>
          <p:cNvSpPr/>
          <p:nvPr/>
        </p:nvSpPr>
        <p:spPr>
          <a:xfrm>
            <a:off x="4495800" y="609600"/>
            <a:ext cx="762000" cy="533400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1600200" y="5562600"/>
                <a:ext cx="6553200" cy="12936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>
                    <a:solidFill>
                      <a:schemeClr val="bg1"/>
                    </a:solidFill>
                  </a:rPr>
                  <a:t>P=IV   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bg1"/>
                        </a:solidFill>
                        <a:latin typeface="Cambria Math"/>
                      </a:rPr>
                      <m:t>𝑃</m:t>
                    </m:r>
                    <m:r>
                      <a:rPr lang="en-US" sz="2400" b="0" i="1" smtClean="0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solidFill>
                          <a:schemeClr val="bg1"/>
                        </a:solidFill>
                        <a:latin typeface="Cambria Math"/>
                      </a:rPr>
                      <m:t>𝑘𝐴</m:t>
                    </m:r>
                    <m:r>
                      <a:rPr lang="en-US" sz="2400" b="0" i="1" smtClean="0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𝑇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𝐿</m:t>
                        </m:r>
                      </m:den>
                    </m:f>
                  </m:oMath>
                </a14:m>
                <a:endParaRPr lang="en-US" sz="2400" dirty="0" smtClean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2400" dirty="0" smtClean="0">
                    <a:solidFill>
                      <a:schemeClr val="bg1"/>
                    </a:solidFill>
                  </a:rPr>
                  <a:t>Efficiency=.164</a:t>
                </a:r>
              </a:p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00" y="5562600"/>
                <a:ext cx="6553200" cy="1293687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58627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Electric        Heat Steel Wool Video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Steel Wool.wmv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1447800" y="1524000"/>
            <a:ext cx="6197055" cy="4648200"/>
          </a:xfrm>
        </p:spPr>
      </p:pic>
      <p:sp>
        <p:nvSpPr>
          <p:cNvPr id="4" name="Right Arrow 3"/>
          <p:cNvSpPr/>
          <p:nvPr/>
        </p:nvSpPr>
        <p:spPr>
          <a:xfrm>
            <a:off x="2514600" y="609600"/>
            <a:ext cx="762000" cy="457200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65243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4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PE       KE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52600" y="1524000"/>
            <a:ext cx="5227109" cy="3920332"/>
          </a:xfrm>
        </p:spPr>
      </p:pic>
      <p:sp>
        <p:nvSpPr>
          <p:cNvPr id="4" name="Right Arrow 3"/>
          <p:cNvSpPr/>
          <p:nvPr/>
        </p:nvSpPr>
        <p:spPr>
          <a:xfrm>
            <a:off x="4114800" y="564107"/>
            <a:ext cx="762000" cy="381000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1600200" y="5638800"/>
                <a:ext cx="5867400" cy="10166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>
                    <a:solidFill>
                      <a:schemeClr val="bg1"/>
                    </a:solidFill>
                  </a:rPr>
                  <a:t>PE=</a:t>
                </a:r>
                <a:r>
                  <a:rPr lang="en-US" sz="2400" dirty="0" err="1" smtClean="0">
                    <a:solidFill>
                      <a:schemeClr val="bg1"/>
                    </a:solidFill>
                  </a:rPr>
                  <a:t>mgh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      KE=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400" b="0" i="0" smtClean="0">
                        <a:solidFill>
                          <a:schemeClr val="bg1"/>
                        </a:solidFill>
                        <a:latin typeface="Cambria Math"/>
                      </a:rPr>
                      <m:t>m</m:t>
                    </m:r>
                    <m:sSup>
                      <m:sSupPr>
                        <m:ctrlPr>
                          <a:rPr lang="en-US" sz="2400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v</m:t>
                        </m:r>
                      </m:e>
                      <m:sup>
                        <m:r>
                          <a:rPr lang="en-US" sz="2400" b="0" i="0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 smtClean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2400" dirty="0" smtClean="0">
                    <a:solidFill>
                      <a:schemeClr val="bg1"/>
                    </a:solidFill>
                  </a:rPr>
                  <a:t>Efficiency= .012</a:t>
                </a:r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00" y="5638800"/>
                <a:ext cx="5867400" cy="1016689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b="-9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50406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KE      Other KE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5000" y="1524000"/>
            <a:ext cx="4998509" cy="3748882"/>
          </a:xfrm>
        </p:spPr>
      </p:pic>
      <p:sp>
        <p:nvSpPr>
          <p:cNvPr id="4" name="Right Arrow 3"/>
          <p:cNvSpPr/>
          <p:nvPr/>
        </p:nvSpPr>
        <p:spPr>
          <a:xfrm>
            <a:off x="3505200" y="685800"/>
            <a:ext cx="685800" cy="381000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1371600" y="5334000"/>
                <a:ext cx="6477000" cy="10166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>
                    <a:solidFill>
                      <a:schemeClr val="bg1"/>
                    </a:solidFill>
                  </a:rPr>
                  <a:t>KE=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400" b="0" i="1" smtClean="0">
                        <a:solidFill>
                          <a:schemeClr val="bg1"/>
                        </a:solidFill>
                        <a:latin typeface="Cambria Math"/>
                      </a:rPr>
                      <m:t>𝑚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𝑣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solidFill>
                      <a:schemeClr val="bg1"/>
                    </a:solidFill>
                  </a:rPr>
                  <a:t>   W=Fx</a:t>
                </a:r>
              </a:p>
              <a:p>
                <a:pPr algn="ctr"/>
                <a:r>
                  <a:rPr lang="en-US" sz="2400" dirty="0" smtClean="0">
                    <a:solidFill>
                      <a:schemeClr val="bg1"/>
                    </a:solidFill>
                  </a:rPr>
                  <a:t>Efficiency= .006</a:t>
                </a:r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5334000"/>
                <a:ext cx="6477000" cy="1016689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b="-9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16671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PE         KE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09800" y="1600200"/>
            <a:ext cx="4998509" cy="3748882"/>
          </a:xfrm>
        </p:spPr>
      </p:pic>
      <p:sp>
        <p:nvSpPr>
          <p:cNvPr id="4" name="Right Arrow 3"/>
          <p:cNvSpPr/>
          <p:nvPr/>
        </p:nvSpPr>
        <p:spPr>
          <a:xfrm>
            <a:off x="4114800" y="533400"/>
            <a:ext cx="914400" cy="609600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752600" y="5486400"/>
            <a:ext cx="64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PE=</a:t>
            </a:r>
            <a:r>
              <a:rPr lang="en-US" sz="2400" dirty="0" err="1" smtClean="0">
                <a:solidFill>
                  <a:schemeClr val="bg1"/>
                </a:solidFill>
              </a:rPr>
              <a:t>mgh</a:t>
            </a:r>
            <a:r>
              <a:rPr lang="en-US" sz="2400" dirty="0" smtClean="0">
                <a:solidFill>
                  <a:schemeClr val="bg1"/>
                </a:solidFill>
              </a:rPr>
              <a:t>  W=</a:t>
            </a:r>
            <a:r>
              <a:rPr lang="en-US" sz="2400" dirty="0" err="1" smtClean="0">
                <a:solidFill>
                  <a:schemeClr val="bg1"/>
                </a:solidFill>
              </a:rPr>
              <a:t>Fx</a:t>
            </a:r>
            <a:r>
              <a:rPr lang="en-US" sz="2400" dirty="0" smtClean="0">
                <a:solidFill>
                  <a:schemeClr val="bg1"/>
                </a:solidFill>
              </a:rPr>
              <a:t> 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Efficiency= .316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164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KE         PE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4114800" y="582873"/>
            <a:ext cx="914400" cy="533400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676400" y="5410200"/>
            <a:ext cx="609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W=</a:t>
            </a:r>
            <a:r>
              <a:rPr lang="en-US" sz="2400" dirty="0" err="1" smtClean="0">
                <a:solidFill>
                  <a:schemeClr val="bg1"/>
                </a:solidFill>
              </a:rPr>
              <a:t>Fx</a:t>
            </a:r>
            <a:r>
              <a:rPr lang="en-US" sz="2400" dirty="0" smtClean="0">
                <a:solidFill>
                  <a:schemeClr val="bg1"/>
                </a:solidFill>
              </a:rPr>
              <a:t>      PE=</a:t>
            </a:r>
            <a:r>
              <a:rPr lang="en-US" sz="2400" dirty="0" err="1" smtClean="0">
                <a:solidFill>
                  <a:schemeClr val="bg1"/>
                </a:solidFill>
              </a:rPr>
              <a:t>mgh</a:t>
            </a:r>
            <a:endParaRPr lang="en-US" sz="2400" dirty="0" smtClean="0">
              <a:solidFill>
                <a:schemeClr val="bg1"/>
              </a:solidFill>
            </a:endParaRP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Efficiency= .135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81200" y="1524000"/>
            <a:ext cx="4465109" cy="3348832"/>
          </a:xfrm>
        </p:spPr>
      </p:pic>
    </p:spTree>
    <p:extLst>
      <p:ext uri="{BB962C8B-B14F-4D97-AF65-F5344CB8AC3E}">
        <p14:creationId xmlns:p14="http://schemas.microsoft.com/office/powerpoint/2010/main" xmlns="" val="32059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PE            KE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4114800" y="609600"/>
            <a:ext cx="1060545" cy="533400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5000" y="1524000"/>
            <a:ext cx="4922309" cy="3691732"/>
          </a:xfrm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TextBox 7"/>
              <p:cNvSpPr txBox="1"/>
              <p:nvPr/>
            </p:nvSpPr>
            <p:spPr>
              <a:xfrm>
                <a:off x="2133600" y="5486400"/>
                <a:ext cx="5181600" cy="10166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>
                    <a:solidFill>
                      <a:schemeClr val="bg1"/>
                    </a:solidFill>
                  </a:rPr>
                  <a:t>PE=</a:t>
                </a:r>
                <a:r>
                  <a:rPr lang="en-US" sz="2400" dirty="0" err="1" smtClean="0">
                    <a:solidFill>
                      <a:schemeClr val="bg1"/>
                    </a:solidFill>
                  </a:rPr>
                  <a:t>mgh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solidFill>
                          <a:schemeClr val="bg1"/>
                        </a:solidFill>
                        <a:latin typeface="Cambria Math"/>
                      </a:rPr>
                      <m:t>KE</m:t>
                    </m:r>
                    <m:r>
                      <a:rPr lang="en-US" sz="2400" b="0" i="0" smtClean="0">
                        <a:solidFill>
                          <a:schemeClr val="bg1"/>
                        </a:solidFill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2400" b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400" b="0" i="0" smtClean="0">
                        <a:solidFill>
                          <a:schemeClr val="bg1"/>
                        </a:solidFill>
                        <a:latin typeface="Cambria Math"/>
                      </a:rPr>
                      <m:t>m</m:t>
                    </m:r>
                    <m:sSup>
                      <m:sSupPr>
                        <m:ctrlPr>
                          <a:rPr lang="en-US" sz="2400" b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v</m:t>
                        </m:r>
                      </m:e>
                      <m:sup>
                        <m:r>
                          <a:rPr lang="en-US" sz="2400" b="0" i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 smtClean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2400" dirty="0" smtClean="0">
                    <a:solidFill>
                      <a:schemeClr val="bg1"/>
                    </a:solidFill>
                  </a:rPr>
                  <a:t>Efficiency=.54</a:t>
                </a:r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5486400"/>
                <a:ext cx="5181600" cy="1016689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b="-9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77463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78</Words>
  <Application>Microsoft Office PowerPoint</Application>
  <PresentationFormat>On-screen Show (4:3)</PresentationFormat>
  <Paragraphs>26</Paragraphs>
  <Slides>11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Rube Goldberg Machine</vt:lpstr>
      <vt:lpstr>Chemical        Electric</vt:lpstr>
      <vt:lpstr>Electric       Heat</vt:lpstr>
      <vt:lpstr>Electric        Heat Steel Wool Video</vt:lpstr>
      <vt:lpstr>PE       KE</vt:lpstr>
      <vt:lpstr>KE      Other KE</vt:lpstr>
      <vt:lpstr>PE         KE</vt:lpstr>
      <vt:lpstr>KE         PE</vt:lpstr>
      <vt:lpstr>PE            KE</vt:lpstr>
      <vt:lpstr>Overall Efficiency</vt:lpstr>
      <vt:lpstr>Citations</vt:lpstr>
    </vt:vector>
  </TitlesOfParts>
  <Company>School District U-46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Rube Goldberg Machine</dc:title>
  <dc:creator>100072723</dc:creator>
  <cp:lastModifiedBy>Nathan Moran</cp:lastModifiedBy>
  <cp:revision>22</cp:revision>
  <dcterms:created xsi:type="dcterms:W3CDTF">2011-01-21T17:35:19Z</dcterms:created>
  <dcterms:modified xsi:type="dcterms:W3CDTF">2011-03-17T03:00:49Z</dcterms:modified>
</cp:coreProperties>
</file>